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C2E61-B135-4194-8A02-A13401B9475F}" type="datetimeFigureOut">
              <a:rPr lang="en-GB" smtClean="0"/>
              <a:t>24/02/2013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38C7A-C02D-49D4-BBEE-E59C0AD2E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54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Plain</a:t>
            </a:r>
            <a:r>
              <a:rPr lang="en-GB" baseline="0" dirty="0" smtClean="0"/>
              <a:t> English definition: What we do when words have more than one meaning in Wikipedia.  E.g. names, places, nouns, initials, you name it.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38C7A-C02D-49D4-BBEE-E59C0AD2EBC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797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3518-63F8-4030-88C2-5E9F8C9F6031}" type="datetimeFigureOut">
              <a:rPr lang="en-GB" smtClean="0"/>
              <a:t>24/02/2013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E16-0D23-463E-B6DD-C43B7DE217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600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3518-63F8-4030-88C2-5E9F8C9F6031}" type="datetimeFigureOut">
              <a:rPr lang="en-GB" smtClean="0"/>
              <a:t>24/02/2013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E16-0D23-463E-B6DD-C43B7DE217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6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3518-63F8-4030-88C2-5E9F8C9F6031}" type="datetimeFigureOut">
              <a:rPr lang="en-GB" smtClean="0"/>
              <a:t>24/02/2013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E16-0D23-463E-B6DD-C43B7DE217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536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3518-63F8-4030-88C2-5E9F8C9F6031}" type="datetimeFigureOut">
              <a:rPr lang="en-GB" smtClean="0"/>
              <a:t>24/02/2013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E16-0D23-463E-B6DD-C43B7DE217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51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3518-63F8-4030-88C2-5E9F8C9F6031}" type="datetimeFigureOut">
              <a:rPr lang="en-GB" smtClean="0"/>
              <a:t>24/02/2013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E16-0D23-463E-B6DD-C43B7DE217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25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3518-63F8-4030-88C2-5E9F8C9F6031}" type="datetimeFigureOut">
              <a:rPr lang="en-GB" smtClean="0"/>
              <a:t>24/02/2013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E16-0D23-463E-B6DD-C43B7DE217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21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3518-63F8-4030-88C2-5E9F8C9F6031}" type="datetimeFigureOut">
              <a:rPr lang="en-GB" smtClean="0"/>
              <a:t>24/02/2013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E16-0D23-463E-B6DD-C43B7DE217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97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3518-63F8-4030-88C2-5E9F8C9F6031}" type="datetimeFigureOut">
              <a:rPr lang="en-GB" smtClean="0"/>
              <a:t>24/02/2013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E16-0D23-463E-B6DD-C43B7DE217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43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3518-63F8-4030-88C2-5E9F8C9F6031}" type="datetimeFigureOut">
              <a:rPr lang="en-GB" smtClean="0"/>
              <a:t>24/02/2013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E16-0D23-463E-B6DD-C43B7DE217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54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3518-63F8-4030-88C2-5E9F8C9F6031}" type="datetimeFigureOut">
              <a:rPr lang="en-GB" smtClean="0"/>
              <a:t>24/02/2013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E16-0D23-463E-B6DD-C43B7DE217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63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3518-63F8-4030-88C2-5E9F8C9F6031}" type="datetimeFigureOut">
              <a:rPr lang="en-GB" smtClean="0"/>
              <a:t>24/02/2013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E16-0D23-463E-B6DD-C43B7DE217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582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3518-63F8-4030-88C2-5E9F8C9F6031}" type="datetimeFigureOut">
              <a:rPr lang="en-GB" smtClean="0"/>
              <a:t>24/02/2013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AFE16-0D23-463E-B6DD-C43B7DE217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560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0865" y="2425644"/>
            <a:ext cx="3678254" cy="1349408"/>
          </a:xfrm>
        </p:spPr>
        <p:txBody>
          <a:bodyPr>
            <a:normAutofit/>
          </a:bodyPr>
          <a:lstStyle/>
          <a:p>
            <a:r>
              <a:rPr lang="en-GB" sz="3000" dirty="0" smtClean="0"/>
              <a:t>Their articles need disambiguation</a:t>
            </a:r>
            <a:endParaRPr lang="en-GB" sz="3000" dirty="0"/>
          </a:p>
        </p:txBody>
      </p:sp>
      <p:pic>
        <p:nvPicPr>
          <p:cNvPr id="1026" name="Picture 2" descr="https://upload.wikimedia.org/wikipedia/commons/thumb/9/99/Pouring_liquid_mercury_bionerd.jpg/249px-Pouring_liquid_mercury_bione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237172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d/db/Mercurybyhendrickgoltzius.jpeg/170px-Mercurybyhendrickgoltzius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910968"/>
            <a:ext cx="2088232" cy="380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omposite image of Mercury taken by MESSENGER prob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933" y="260647"/>
            <a:ext cx="257175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43808" y="283175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What have these pictures got in common?</a:t>
            </a: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125994" y="1684961"/>
            <a:ext cx="27479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 smtClean="0"/>
              <a:t>MERCURY</a:t>
            </a:r>
            <a:endParaRPr lang="en-GB" sz="4800" b="1" dirty="0"/>
          </a:p>
        </p:txBody>
      </p:sp>
      <p:pic>
        <p:nvPicPr>
          <p:cNvPr id="2054" name="Picture 6" descr="http://upload.wikimedia.org/wikipedia/commons/6/6f/Hannover790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067912"/>
            <a:ext cx="2174451" cy="3573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upload.wikimedia.org/wikipedia/commons/1/16/NTS_-_Mercury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252" y="3594654"/>
            <a:ext cx="3748955" cy="2971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28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Definition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2736304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Disambiguation</a:t>
            </a:r>
            <a:r>
              <a:rPr lang="en-GB" dirty="0" smtClean="0"/>
              <a:t> in Wikipedia is the process of resolving the conflicts that arise when a single term is ambiguous—when it refers to more than one topic covered by Wikipedia articles.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4653136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Can you think of any topics that may need disambiguating?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62890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Article name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May need a disambiguating term</a:t>
            </a:r>
          </a:p>
          <a:p>
            <a:pPr lvl="1"/>
            <a:r>
              <a:rPr lang="en-GB" dirty="0" smtClean="0"/>
              <a:t>E.g. </a:t>
            </a:r>
            <a:r>
              <a:rPr lang="en-GB" dirty="0" smtClean="0">
                <a:solidFill>
                  <a:srgbClr val="0000FF"/>
                </a:solidFill>
              </a:rPr>
              <a:t>Mercury (planet)</a:t>
            </a:r>
          </a:p>
          <a:p>
            <a:pPr lvl="1"/>
            <a:r>
              <a:rPr lang="en-GB" dirty="0" smtClean="0"/>
              <a:t>Or </a:t>
            </a:r>
            <a:r>
              <a:rPr lang="en-GB" dirty="0" smtClean="0">
                <a:solidFill>
                  <a:srgbClr val="0000FF"/>
                </a:solidFill>
              </a:rPr>
              <a:t>Mercury, Nevada</a:t>
            </a:r>
          </a:p>
          <a:p>
            <a:r>
              <a:rPr lang="en-GB" dirty="0" smtClean="0"/>
              <a:t>Is there a primary topic?</a:t>
            </a:r>
          </a:p>
          <a:p>
            <a:r>
              <a:rPr lang="en-GB" dirty="0" smtClean="0"/>
              <a:t>A meaning that is much more likely to be used</a:t>
            </a:r>
          </a:p>
          <a:p>
            <a:pPr lvl="1"/>
            <a:r>
              <a:rPr lang="en-GB" dirty="0" smtClean="0"/>
              <a:t>It would not have a </a:t>
            </a:r>
            <a:r>
              <a:rPr lang="en-GB" dirty="0" err="1" smtClean="0"/>
              <a:t>disambiguator</a:t>
            </a:r>
            <a:r>
              <a:rPr lang="en-GB" dirty="0" smtClean="0"/>
              <a:t>: </a:t>
            </a:r>
            <a:r>
              <a:rPr lang="en-GB" dirty="0" smtClean="0">
                <a:solidFill>
                  <a:srgbClr val="0000FF"/>
                </a:solidFill>
              </a:rPr>
              <a:t>Mercury</a:t>
            </a:r>
          </a:p>
          <a:p>
            <a:r>
              <a:rPr lang="en-GB" dirty="0" smtClean="0"/>
              <a:t>But in this case, there is no primary topic</a:t>
            </a:r>
          </a:p>
          <a:p>
            <a:r>
              <a:rPr lang="en-GB" dirty="0" smtClean="0"/>
              <a:t>So </a:t>
            </a:r>
            <a:r>
              <a:rPr lang="en-GB" dirty="0" smtClean="0">
                <a:solidFill>
                  <a:srgbClr val="0000FF"/>
                </a:solidFill>
              </a:rPr>
              <a:t>Mercury </a:t>
            </a:r>
            <a:r>
              <a:rPr lang="en-GB" dirty="0" smtClean="0"/>
              <a:t>is a disambiguation page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419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1996" y="118247"/>
            <a:ext cx="63462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smtClean="0"/>
              <a:t>Disambiguation (dab) page</a:t>
            </a:r>
            <a:endParaRPr lang="en-GB" sz="4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42225"/>
            <a:ext cx="9144000" cy="5943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401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 smtClean="0"/>
              <a:t>Primary topic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If there is a primary topic, it goes at the base name, e.g. </a:t>
            </a:r>
            <a:r>
              <a:rPr lang="en-GB" dirty="0" smtClean="0">
                <a:solidFill>
                  <a:srgbClr val="0000FF"/>
                </a:solidFill>
              </a:rPr>
              <a:t>London</a:t>
            </a:r>
          </a:p>
          <a:p>
            <a:r>
              <a:rPr lang="en-GB" dirty="0" smtClean="0"/>
              <a:t>Other articles are listed in a disambiguation page, e.g. </a:t>
            </a:r>
            <a:r>
              <a:rPr lang="en-GB" dirty="0" smtClean="0">
                <a:solidFill>
                  <a:srgbClr val="0000FF"/>
                </a:solidFill>
              </a:rPr>
              <a:t>London (disambiguation)</a:t>
            </a:r>
          </a:p>
          <a:p>
            <a:r>
              <a:rPr lang="en-GB" dirty="0" smtClean="0"/>
              <a:t>The primary page will have a </a:t>
            </a:r>
            <a:r>
              <a:rPr lang="en-GB" dirty="0" err="1" smtClean="0"/>
              <a:t>hatnote</a:t>
            </a:r>
            <a:r>
              <a:rPr lang="en-GB" dirty="0" smtClean="0"/>
              <a:t> linking to the disambiguation page</a:t>
            </a:r>
          </a:p>
          <a:p>
            <a:pPr marL="800100" lvl="2" indent="0">
              <a:buNone/>
            </a:pPr>
            <a:r>
              <a:rPr lang="en-GB" sz="2800" i="1" dirty="0" smtClean="0"/>
              <a:t>For other uses, see </a:t>
            </a:r>
            <a:r>
              <a:rPr lang="en-GB" sz="2800" i="1" dirty="0" smtClean="0">
                <a:solidFill>
                  <a:srgbClr val="0000FF"/>
                </a:solidFill>
              </a:rPr>
              <a:t>London (disambiguation)</a:t>
            </a:r>
            <a:r>
              <a:rPr lang="en-GB" sz="2800" i="1" dirty="0" smtClean="0"/>
              <a:t>.</a:t>
            </a:r>
            <a:endParaRPr lang="en-GB" sz="2800" i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02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How would you disambiguate the articles on the </a:t>
            </a:r>
            <a:r>
              <a:rPr lang="en-GB" dirty="0" err="1" smtClean="0"/>
              <a:t>handout</a:t>
            </a:r>
            <a:r>
              <a:rPr lang="en-GB" dirty="0" smtClean="0"/>
              <a:t>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All linked through disambiguation </a:t>
            </a:r>
            <a:r>
              <a:rPr lang="en-GB" dirty="0" smtClean="0"/>
              <a:t>page?</a:t>
            </a:r>
            <a:endParaRPr lang="en-GB" dirty="0" smtClean="0"/>
          </a:p>
          <a:p>
            <a:r>
              <a:rPr lang="en-GB" dirty="0" smtClean="0"/>
              <a:t>One primary topic, others under dab </a:t>
            </a:r>
            <a:r>
              <a:rPr lang="en-GB" dirty="0" smtClean="0"/>
              <a:t>page?</a:t>
            </a:r>
            <a:endParaRPr lang="en-GB" dirty="0" smtClean="0"/>
          </a:p>
          <a:p>
            <a:r>
              <a:rPr lang="en-GB" dirty="0" smtClean="0"/>
              <a:t>One primary topic, one other through </a:t>
            </a:r>
            <a:r>
              <a:rPr lang="en-GB" dirty="0" err="1" smtClean="0"/>
              <a:t>hatnote</a:t>
            </a:r>
            <a:r>
              <a:rPr lang="en-GB" dirty="0" smtClean="0"/>
              <a:t>?</a:t>
            </a:r>
            <a:endParaRPr lang="en-GB" dirty="0" smtClean="0"/>
          </a:p>
          <a:p>
            <a:r>
              <a:rPr lang="en-GB" dirty="0" smtClean="0"/>
              <a:t>None </a:t>
            </a:r>
            <a:r>
              <a:rPr lang="en-GB" dirty="0" smtClean="0"/>
              <a:t>needed?</a:t>
            </a:r>
            <a:endParaRPr lang="en-GB" dirty="0" smtClean="0"/>
          </a:p>
          <a:p>
            <a:r>
              <a:rPr lang="en-GB" dirty="0" smtClean="0"/>
              <a:t>Something </a:t>
            </a:r>
            <a:r>
              <a:rPr lang="en-GB" dirty="0" smtClean="0"/>
              <a:t>else?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44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245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Their articles need disambiguation</vt:lpstr>
      <vt:lpstr>Definition</vt:lpstr>
      <vt:lpstr>Article name</vt:lpstr>
      <vt:lpstr>PowerPoint Presentation</vt:lpstr>
      <vt:lpstr>Primary topic</vt:lpstr>
      <vt:lpstr>Exercise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Disambiguation</dc:title>
  <dc:creator>Dan</dc:creator>
  <cp:lastModifiedBy>Dan</cp:lastModifiedBy>
  <cp:revision>14</cp:revision>
  <dcterms:created xsi:type="dcterms:W3CDTF">2013-02-23T18:11:31Z</dcterms:created>
  <dcterms:modified xsi:type="dcterms:W3CDTF">2013-02-24T12:32:40Z</dcterms:modified>
</cp:coreProperties>
</file>